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99E35-FE01-4FB7-BBBA-2CA55250C854}" type="datetimeFigureOut">
              <a:rPr lang="es-ES" smtClean="0"/>
              <a:pPr/>
              <a:t>26/11/2014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00B30-CE2C-498F-93F6-1630BF57A6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Hoja_de_c_lculo_de_Microsoft_Office_Excel_97-20031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2971800"/>
          </a:xfrm>
        </p:spPr>
        <p:txBody>
          <a:bodyPr/>
          <a:lstStyle/>
          <a:p>
            <a:endParaRPr lang="es-ES" dirty="0" smtClean="0"/>
          </a:p>
          <a:p>
            <a:endParaRPr lang="es-ES" b="1" dirty="0" smtClean="0">
              <a:solidFill>
                <a:srgbClr val="C00000"/>
              </a:solidFill>
            </a:endParaRPr>
          </a:p>
          <a:p>
            <a:r>
              <a:rPr lang="es-ES" b="1" dirty="0" smtClean="0">
                <a:solidFill>
                  <a:srgbClr val="C00000"/>
                </a:solidFill>
              </a:rPr>
              <a:t>Un servicio para la comunidad L.G.T.B realizado por el equipo de voluntariado de Crismhom</a:t>
            </a:r>
          </a:p>
          <a:p>
            <a:r>
              <a:rPr lang="es-ES" b="1" dirty="0" smtClean="0">
                <a:solidFill>
                  <a:srgbClr val="C00000"/>
                </a:solidFill>
              </a:rPr>
              <a:t>(</a:t>
            </a:r>
            <a:r>
              <a:rPr lang="es-ES" b="1" dirty="0" err="1" smtClean="0">
                <a:solidFill>
                  <a:srgbClr val="C00000"/>
                </a:solidFill>
              </a:rPr>
              <a:t>Cristian@s</a:t>
            </a:r>
            <a:r>
              <a:rPr lang="es-ES" b="1" dirty="0" smtClean="0">
                <a:solidFill>
                  <a:srgbClr val="C00000"/>
                </a:solidFill>
              </a:rPr>
              <a:t> L.G.T.B. + H de Madrid)</a:t>
            </a:r>
            <a:endParaRPr lang="es-ES" b="1" dirty="0">
              <a:solidFill>
                <a:srgbClr val="C00000"/>
              </a:solidFill>
            </a:endParaRPr>
          </a:p>
        </p:txBody>
      </p:sp>
      <p:pic>
        <p:nvPicPr>
          <p:cNvPr id="4" name="3 Imagen" descr="20130114_el_amigo_que_escuch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857760"/>
          </a:xfrm>
          <a:prstGeom prst="rect">
            <a:avLst/>
          </a:prstGeom>
        </p:spPr>
      </p:pic>
      <p:pic>
        <p:nvPicPr>
          <p:cNvPr id="5" name="4 Imagen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5500702"/>
            <a:ext cx="1142857" cy="135729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Imagen" descr="Doc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71406" y="428604"/>
            <a:ext cx="907259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200" b="1" u="sng" dirty="0" smtClean="0">
                <a:solidFill>
                  <a:srgbClr val="760000"/>
                </a:solidFill>
                <a:latin typeface="Comic Sans MS" pitchFamily="66" charset="0"/>
              </a:rPr>
              <a:t>- Características y carisma de nuestro voluntariado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32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 L.G.T.B. + H </a:t>
            </a:r>
            <a:r>
              <a:rPr lang="es-ES" sz="3200" b="1" dirty="0" err="1" smtClean="0">
                <a:solidFill>
                  <a:srgbClr val="760000"/>
                </a:solidFill>
                <a:latin typeface="Comic Sans MS" pitchFamily="66" charset="0"/>
              </a:rPr>
              <a:t>comprometid@s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 con el colectivo L.G.T.B.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s-ES" sz="32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 </a:t>
            </a:r>
            <a:r>
              <a:rPr lang="es-ES" sz="3200" b="1" dirty="0" err="1" smtClean="0">
                <a:solidFill>
                  <a:srgbClr val="760000"/>
                </a:solidFill>
                <a:latin typeface="Comic Sans MS" pitchFamily="66" charset="0"/>
              </a:rPr>
              <a:t>Cristian@s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 </a:t>
            </a:r>
            <a:r>
              <a:rPr lang="es-ES" sz="3200" b="1" dirty="0" err="1" smtClean="0">
                <a:solidFill>
                  <a:srgbClr val="760000"/>
                </a:solidFill>
                <a:latin typeface="Comic Sans MS" pitchFamily="66" charset="0"/>
              </a:rPr>
              <a:t>comprometid@s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 con nuestra 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vocación 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de servicio a Dios </a:t>
            </a:r>
            <a:r>
              <a:rPr lang="es-ES" sz="3200" b="1" smtClean="0">
                <a:solidFill>
                  <a:srgbClr val="760000"/>
                </a:solidFill>
                <a:latin typeface="Comic Sans MS" pitchFamily="66" charset="0"/>
              </a:rPr>
              <a:t>a </a:t>
            </a:r>
            <a:r>
              <a:rPr lang="es-ES" sz="3200" b="1" smtClean="0">
                <a:solidFill>
                  <a:srgbClr val="760000"/>
                </a:solidFill>
                <a:latin typeface="Comic Sans MS" pitchFamily="66" charset="0"/>
              </a:rPr>
              <a:t>través 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de los </a:t>
            </a:r>
            <a:r>
              <a:rPr lang="es-ES" sz="3200" b="1" dirty="0" err="1" smtClean="0">
                <a:solidFill>
                  <a:srgbClr val="760000"/>
                </a:solidFill>
                <a:latin typeface="Comic Sans MS" pitchFamily="66" charset="0"/>
              </a:rPr>
              <a:t>herman@s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b="1" dirty="0" smtClean="0">
                <a:solidFill>
                  <a:srgbClr val="760000"/>
                </a:solidFill>
                <a:latin typeface="Comic Sans MS" pitchFamily="66" charset="0"/>
              </a:rPr>
              <a:t>Gracias Fanny, Margarita, Fernando, Cristian, Edward, Alfonso, Chema, Carlos, </a:t>
            </a:r>
            <a:r>
              <a:rPr lang="es-ES" b="1" dirty="0" err="1" smtClean="0">
                <a:solidFill>
                  <a:srgbClr val="760000"/>
                </a:solidFill>
                <a:latin typeface="Comic Sans MS" pitchFamily="66" charset="0"/>
              </a:rPr>
              <a:t>Juanfri</a:t>
            </a:r>
            <a:r>
              <a:rPr lang="es-ES" b="1" dirty="0" smtClean="0">
                <a:solidFill>
                  <a:srgbClr val="760000"/>
                </a:solidFill>
                <a:latin typeface="Comic Sans MS" pitchFamily="66" charset="0"/>
              </a:rPr>
              <a:t>, Antonio y Norberto y a </a:t>
            </a:r>
            <a:r>
              <a:rPr lang="es-ES" b="1" dirty="0" err="1" smtClean="0">
                <a:solidFill>
                  <a:srgbClr val="760000"/>
                </a:solidFill>
                <a:latin typeface="Comic Sans MS" pitchFamily="66" charset="0"/>
              </a:rPr>
              <a:t>tod@s</a:t>
            </a:r>
            <a:r>
              <a:rPr lang="es-ES" b="1" dirty="0" smtClean="0">
                <a:solidFill>
                  <a:srgbClr val="760000"/>
                </a:solidFill>
                <a:latin typeface="Comic Sans MS" pitchFamily="66" charset="0"/>
              </a:rPr>
              <a:t> </a:t>
            </a:r>
            <a:r>
              <a:rPr lang="es-ES" b="1" dirty="0" err="1" smtClean="0">
                <a:solidFill>
                  <a:srgbClr val="760000"/>
                </a:solidFill>
                <a:latin typeface="Comic Sans MS" pitchFamily="66" charset="0"/>
              </a:rPr>
              <a:t>aquell@s</a:t>
            </a:r>
            <a:r>
              <a:rPr lang="es-ES" b="1" dirty="0" smtClean="0">
                <a:solidFill>
                  <a:srgbClr val="760000"/>
                </a:solidFill>
                <a:latin typeface="Comic Sans MS" pitchFamily="66" charset="0"/>
              </a:rPr>
              <a:t> que sirvieron con anterioridad a Dios y al colectivo L.G.T.B. a través de A.Q.E.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5" name="4 CuadroTexto"/>
          <p:cNvSpPr txBox="1"/>
          <p:nvPr/>
        </p:nvSpPr>
        <p:spPr>
          <a:xfrm>
            <a:off x="500034" y="428604"/>
            <a:ext cx="807249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Que es EL AMIGO QUE ESCUCHA?</a:t>
            </a:r>
          </a:p>
          <a:p>
            <a:endParaRPr lang="es-ES" sz="32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- Es un servicio Gratuito, Anónimo Y Confidencial realizado desde el 2012.   </a:t>
            </a:r>
          </a:p>
          <a:p>
            <a:endParaRPr lang="es-ES" sz="32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- Es un servicio abierto a toda persona que lo necesite y orientado a las personas LGTB cristianas, o con inquietudes espirituales, para las que la fe es una dimensión necesaria y complementaria en su vida.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5" name="4 CuadroTexto"/>
          <p:cNvSpPr txBox="1"/>
          <p:nvPr/>
        </p:nvSpPr>
        <p:spPr>
          <a:xfrm>
            <a:off x="0" y="571480"/>
            <a:ext cx="9144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Como se realiza A.Q.E.?</a:t>
            </a:r>
          </a:p>
          <a:p>
            <a:endParaRPr lang="es-ES" sz="28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pPr algn="ctr"/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Todos los viernes del año del año de 19 a 21hs:</a:t>
            </a:r>
          </a:p>
          <a:p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 </a:t>
            </a:r>
          </a:p>
          <a:p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- Atención Presencial en la sede de Crismhom:  </a:t>
            </a:r>
            <a:r>
              <a:rPr lang="es-ES" sz="2800" b="1" dirty="0" smtClean="0">
                <a:solidFill>
                  <a:srgbClr val="002060"/>
                </a:solidFill>
                <a:latin typeface="Comic Sans MS" pitchFamily="66" charset="0"/>
              </a:rPr>
              <a:t>c/Barbieri 18, Madrid</a:t>
            </a:r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. </a:t>
            </a:r>
          </a:p>
          <a:p>
            <a:pPr>
              <a:buFontTx/>
              <a:buChar char="-"/>
            </a:pPr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Atención telefónica: en el teléfono </a:t>
            </a:r>
            <a:r>
              <a:rPr lang="es-ES" sz="2800" b="1" dirty="0" smtClean="0">
                <a:solidFill>
                  <a:srgbClr val="002060"/>
                </a:solidFill>
                <a:latin typeface="Comic Sans MS" pitchFamily="66" charset="0"/>
              </a:rPr>
              <a:t>91 521 22 49  </a:t>
            </a:r>
          </a:p>
          <a:p>
            <a:pPr>
              <a:buFontTx/>
              <a:buChar char="-"/>
            </a:pPr>
            <a:endParaRPr lang="es-ES" sz="28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pPr algn="ctr"/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Todos los días del año:</a:t>
            </a:r>
          </a:p>
          <a:p>
            <a:pPr algn="ctr"/>
            <a:endParaRPr lang="es-ES" sz="28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 Correo electrónico: </a:t>
            </a:r>
            <a:r>
              <a:rPr lang="es-ES" sz="2400" b="1" dirty="0" smtClean="0">
                <a:solidFill>
                  <a:srgbClr val="002060"/>
                </a:solidFill>
                <a:latin typeface="Comic Sans MS" pitchFamily="66" charset="0"/>
              </a:rPr>
              <a:t>amigoqueescucha@crismhom.org</a:t>
            </a:r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 </a:t>
            </a:r>
          </a:p>
          <a:p>
            <a:pPr>
              <a:buFontTx/>
              <a:buChar char="-"/>
            </a:pPr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 Facebook: </a:t>
            </a:r>
            <a:r>
              <a:rPr lang="es-ES" sz="2800" b="1" dirty="0" smtClean="0">
                <a:solidFill>
                  <a:srgbClr val="002060"/>
                </a:solidFill>
                <a:latin typeface="Comic Sans MS" pitchFamily="66" charset="0"/>
              </a:rPr>
              <a:t>Crismhom Comunidad</a:t>
            </a:r>
          </a:p>
          <a:p>
            <a:pPr>
              <a:buFontTx/>
              <a:buChar char="-"/>
            </a:pPr>
            <a:r>
              <a:rPr lang="es-ES" sz="2800" b="1" dirty="0" smtClean="0">
                <a:solidFill>
                  <a:srgbClr val="760000"/>
                </a:solidFill>
                <a:latin typeface="Comic Sans MS" pitchFamily="66" charset="0"/>
              </a:rPr>
              <a:t> Pagina Facebook: </a:t>
            </a:r>
            <a:r>
              <a:rPr lang="es-ES" sz="2800" b="1" dirty="0" smtClean="0">
                <a:solidFill>
                  <a:srgbClr val="002060"/>
                </a:solidFill>
                <a:latin typeface="Comic Sans MS" pitchFamily="66" charset="0"/>
              </a:rPr>
              <a:t>El Amigo Que escucha</a:t>
            </a:r>
          </a:p>
          <a:p>
            <a:pPr>
              <a:buFontTx/>
              <a:buChar char="-"/>
            </a:pPr>
            <a:endParaRPr lang="es-ES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6" name="5 CuadroTexto"/>
          <p:cNvSpPr txBox="1"/>
          <p:nvPr/>
        </p:nvSpPr>
        <p:spPr>
          <a:xfrm>
            <a:off x="0" y="0"/>
            <a:ext cx="9144000" cy="671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Quien nos utiliza?</a:t>
            </a:r>
          </a:p>
          <a:p>
            <a:pPr>
              <a:buFontTx/>
              <a:buChar char="-"/>
            </a:pPr>
            <a:endParaRPr lang="es-ES" sz="2400" b="1" dirty="0" smtClean="0">
              <a:solidFill>
                <a:srgbClr val="760000"/>
              </a:solidFill>
              <a:latin typeface="Comic Sans MS" pitchFamily="66" charset="0"/>
            </a:endParaRPr>
          </a:p>
          <a:p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- Personas con homofobia interiorizada.</a:t>
            </a:r>
          </a:p>
          <a:p>
            <a:pPr>
              <a:buFontTx/>
              <a:buChar char="-"/>
            </a:pP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 Personas con conflicto entre su orientación sexual y fe. </a:t>
            </a:r>
          </a:p>
          <a:p>
            <a:pPr>
              <a:buFontTx/>
              <a:buChar char="-"/>
            </a:pP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 Personas con sentimiento de culpa social.</a:t>
            </a:r>
          </a:p>
          <a:p>
            <a:pPr>
              <a:buFontTx/>
              <a:buChar char="-"/>
            </a:pP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 Padres y madres cristianos con hijos que pertenecen al colectivo LGTB y que no saben cómo afrontar la situación. </a:t>
            </a:r>
          </a:p>
          <a:p>
            <a:pPr>
              <a:buFontTx/>
              <a:buChar char="-"/>
            </a:pP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 Personas que sufren homofobia en diversos ámbitos: familiar, círculo de amigos, trabajo, parroquias, etc.</a:t>
            </a:r>
          </a:p>
          <a:p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- Personas que necesitan información sobre temas relacionados con la salud (infecciones de transmisión sexual, VIH- Sida, reparto de profilácticos, </a:t>
            </a:r>
            <a:r>
              <a:rPr lang="es-ES" sz="2400" b="1" dirty="0" err="1" smtClean="0">
                <a:solidFill>
                  <a:srgbClr val="760000"/>
                </a:solidFill>
                <a:latin typeface="Comic Sans MS" pitchFamily="66" charset="0"/>
              </a:rPr>
              <a:t>etc</a:t>
            </a: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). </a:t>
            </a:r>
          </a:p>
          <a:p>
            <a:pPr>
              <a:buFontTx/>
              <a:buChar char="-"/>
            </a:pP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 Personas con falta de recursos económicos (comedores,  albergues, duchas públicas, ropa, </a:t>
            </a:r>
            <a:r>
              <a:rPr lang="es-ES" sz="2400" b="1" dirty="0" err="1" smtClean="0">
                <a:solidFill>
                  <a:srgbClr val="760000"/>
                </a:solidFill>
                <a:latin typeface="Comic Sans MS" pitchFamily="66" charset="0"/>
              </a:rPr>
              <a:t>etc</a:t>
            </a: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). </a:t>
            </a:r>
          </a:p>
          <a:p>
            <a:pPr>
              <a:buFontTx/>
              <a:buChar char="-"/>
            </a:pPr>
            <a:r>
              <a:rPr lang="es-ES" sz="2400" b="1" dirty="0" smtClean="0">
                <a:solidFill>
                  <a:srgbClr val="760000"/>
                </a:solidFill>
                <a:latin typeface="Comic Sans MS" pitchFamily="66" charset="0"/>
              </a:rPr>
              <a:t> Personas que desean pedir información sobre la propia asociación.</a:t>
            </a:r>
          </a:p>
          <a:p>
            <a:pPr>
              <a:buFontTx/>
              <a:buChar char="-"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s-ES" sz="3200" u="sng" dirty="0" smtClean="0">
                <a:solidFill>
                  <a:srgbClr val="760000"/>
                </a:solidFill>
                <a:latin typeface="Comic Sans MS" pitchFamily="66" charset="0"/>
              </a:rPr>
              <a:t>Datos de utilización del servicio</a:t>
            </a:r>
          </a:p>
          <a:p>
            <a:r>
              <a:rPr lang="es-ES" sz="3200" dirty="0" smtClean="0">
                <a:solidFill>
                  <a:srgbClr val="760000"/>
                </a:solidFill>
                <a:latin typeface="Comic Sans MS" pitchFamily="66" charset="0"/>
              </a:rPr>
              <a:t> </a:t>
            </a:r>
          </a:p>
          <a:p>
            <a:pPr lvl="0"/>
            <a:r>
              <a:rPr lang="es-ES" sz="3200" dirty="0" smtClean="0">
                <a:solidFill>
                  <a:srgbClr val="760000"/>
                </a:solidFill>
                <a:latin typeface="Comic Sans MS" pitchFamily="66" charset="0"/>
              </a:rPr>
              <a:t>- Por orientación sexual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Diagrama 4"/>
          <p:cNvPicPr>
            <a:picLocks noChangeArrowheads="1"/>
          </p:cNvPicPr>
          <p:nvPr/>
        </p:nvPicPr>
        <p:blipFill>
          <a:blip r:embed="rId3"/>
          <a:srcRect l="-43867" t="-2583" r="-44194" b="-4012"/>
          <a:stretch>
            <a:fillRect/>
          </a:stretch>
        </p:blipFill>
        <p:spPr bwMode="auto">
          <a:xfrm>
            <a:off x="2285984" y="2786058"/>
            <a:ext cx="4391025" cy="2543196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7200" y="2971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69717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571625" algn="l"/>
              </a:tabLst>
            </a:pPr>
            <a:r>
              <a:rPr kumimoji="0" lang="es-ES" sz="3200" b="1" i="0" u="sng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Edad de los usuarios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571625" algn="l"/>
              </a:tabLst>
            </a:pPr>
            <a:endParaRPr lang="es-ES" sz="3200" b="1" u="sng" dirty="0" smtClean="0">
              <a:latin typeface="Comic Sans MS" pitchFamily="66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571625" algn="l"/>
              </a:tabLst>
            </a:pPr>
            <a:endParaRPr kumimoji="0" lang="es-ES" sz="1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1625" algn="l"/>
              </a:tabLst>
            </a:pP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La edad de los usuarios atendidos oscila entre los 23 y los 55 años de edad. La franja de edad es bastante amplia. No atendemos a menores de edad por no tener competencias para ello. Se les derivaría a organismos oficiales autonómicos o estatales.</a:t>
            </a:r>
            <a:endParaRPr kumimoji="0" lang="es-ES" sz="4400" b="0" i="0" u="none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71625" algn="l"/>
              </a:tabLst>
            </a:pPr>
            <a:r>
              <a:rPr kumimoji="0" lang="es-ES" sz="3200" b="1" i="0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s-ES" sz="4800" b="1" i="0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3200" b="1" i="0" u="sng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Medio</a:t>
            </a:r>
            <a:r>
              <a:rPr kumimoji="0" lang="es-ES" sz="4800" b="1" i="0" u="sng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3200" b="1" i="0" u="sng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de contacto</a:t>
            </a:r>
            <a:endParaRPr kumimoji="0" lang="es-ES" sz="2000" b="0" i="0" u="sng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1625" algn="l"/>
              </a:tabLst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7" name="Gráfico 5"/>
          <p:cNvGraphicFramePr>
            <a:graphicFrameLocks/>
          </p:cNvGraphicFramePr>
          <p:nvPr/>
        </p:nvGraphicFramePr>
        <p:xfrm>
          <a:off x="1428728" y="2571744"/>
          <a:ext cx="6000792" cy="2957516"/>
        </p:xfrm>
        <a:graphic>
          <a:graphicData uri="http://schemas.openxmlformats.org/presentationml/2006/ole">
            <p:oleObj spid="_x0000_s4097" name="Gráfico" r:id="rId4" imgW="4846740" imgH="2456901" progId="Excel.Sheet.8">
              <p:embed/>
            </p:oleObj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914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1625" algn="l"/>
              </a:tabLst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3999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1" i="0" u="sng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-Procedencia de los usuarios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0" i="0" u="sng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La mayoría de nuestros usuarios proceden de la Comunidad de Madrid. También recibimos un porcentaje de usuarios que proceden de otras comunidades autónomas e incluso de otros países, principalmente </a:t>
            </a: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latinoamérica</a:t>
            </a: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Imagen" descr="Imagen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32" y="3714752"/>
            <a:ext cx="4786346" cy="207170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Do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15148"/>
          </a:xfr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0"/>
            <a:ext cx="9143999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s-ES" sz="3200" b="1" i="0" u="sng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Quienes hacen EL AMIGO QUE ESCUCHA?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s-ES" sz="3200" b="1" i="0" u="sng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  <a:latin typeface="Comic Sans MS" pitchFamily="66" charset="0"/>
              <a:ea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Este proyecto está conformado por </a:t>
            </a:r>
            <a:r>
              <a:rPr kumimoji="0" lang="es-ES" sz="3200" b="1" i="0" u="none" strike="noStrike" cap="none" normalizeH="0" baseline="0" dirty="0" err="1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voluntari@s</a:t>
            </a: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L.G.T.B. + H </a:t>
            </a:r>
            <a:r>
              <a:rPr kumimoji="0" lang="es-ES" sz="3200" b="1" i="0" u="none" strike="noStrike" cap="none" normalizeH="0" baseline="0" dirty="0" err="1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cristian@s</a:t>
            </a: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que</a:t>
            </a:r>
            <a:r>
              <a:rPr kumimoji="0" lang="es-ES" sz="3200" b="1" i="0" u="none" strike="noStrike" cap="none" normalizeH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están en formación</a:t>
            </a: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permanente</a:t>
            </a:r>
            <a:r>
              <a:rPr kumimoji="0" lang="es-ES" sz="3200" b="1" i="0" u="none" strike="noStrike" cap="none" normalizeH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para poder</a:t>
            </a:r>
            <a:r>
              <a:rPr kumimoji="0" lang="es-ES" sz="3200" b="1" i="0" u="none" strike="noStrike" cap="none" normalizeH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</a:t>
            </a: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tender a las personas que se acerquen en busca de ayuda para las diversas problemáticas que experimentan.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76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</a:t>
            </a:r>
            <a:r>
              <a:rPr lang="es-ES" sz="3200" b="1" dirty="0" smtClean="0">
                <a:solidFill>
                  <a:srgbClr val="760000"/>
                </a:solidFill>
                <a:latin typeface="Comic Sans MS" pitchFamily="66" charset="0"/>
              </a:rPr>
              <a:t>scuchamos, orientamos y derivamos a profesionales o asociaciones, en el caso de que sea necesario.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1" i="0" u="none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  <a:latin typeface="Comic Sans MS" pitchFamily="66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1" i="0" u="none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  <a:latin typeface="Comic Sans MS" pitchFamily="66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512</Words>
  <Application>Microsoft Office PowerPoint</Application>
  <PresentationFormat>Presentación en pantalla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Gráfico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Norberto</dc:creator>
  <cp:lastModifiedBy>Norberto</cp:lastModifiedBy>
  <cp:revision>23</cp:revision>
  <dcterms:created xsi:type="dcterms:W3CDTF">2014-11-24T12:08:07Z</dcterms:created>
  <dcterms:modified xsi:type="dcterms:W3CDTF">2014-11-26T07:48:52Z</dcterms:modified>
</cp:coreProperties>
</file>